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7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5C7AAF-DD1D-411F-9836-FDB6227E1AD0}" v="2371" dt="2021-02-11T14:23:25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90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65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6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8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4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3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6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4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00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69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2/11/2021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7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07" r:id="rId6"/>
    <p:sldLayoutId id="2147483903" r:id="rId7"/>
    <p:sldLayoutId id="2147483904" r:id="rId8"/>
    <p:sldLayoutId id="2147483905" r:id="rId9"/>
    <p:sldLayoutId id="2147483906" r:id="rId10"/>
    <p:sldLayoutId id="214748390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2" name="Bottom Right">
            <a:extLst>
              <a:ext uri="{FF2B5EF4-FFF2-40B4-BE49-F238E27FC236}">
                <a16:creationId xmlns:a16="http://schemas.microsoft.com/office/drawing/2014/main" id="{5656314A-7360-472A-85B1-0CC7D3C5C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3499FD5-DA9A-40DA-93B7-3903B0FB6A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4" name="Graphic 157">
              <a:extLst>
                <a:ext uri="{FF2B5EF4-FFF2-40B4-BE49-F238E27FC236}">
                  <a16:creationId xmlns:a16="http://schemas.microsoft.com/office/drawing/2014/main" id="{0A52B7C2-CDEF-4E8C-BEC4-F83F5A7E3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DFEF0EC5-5A73-49D5-B41D-BE464CB2EC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A78AC46-8358-46F7-8053-BDB805B2A6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D9EBE72-EB96-46AF-9479-A0B4E2F506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E778FF3A-B709-48E2-977C-350725CE9D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75CEE22A-EC37-49DA-AFBD-BC5C076958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EB48EED8-5833-438B-BDC4-5D529230DB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15354540-D1D5-44A1-B33C-E3782C8BE7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E72143CA-33C4-4A6C-99B9-0EB5F06772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09930" y="744909"/>
            <a:ext cx="3776416" cy="3155419"/>
          </a:xfrm>
        </p:spPr>
        <p:txBody>
          <a:bodyPr anchor="b">
            <a:normAutofit/>
          </a:bodyPr>
          <a:lstStyle/>
          <a:p>
            <a:r>
              <a:rPr lang="pl-PL" sz="8000" dirty="0" err="1">
                <a:solidFill>
                  <a:schemeClr val="bg1"/>
                </a:solidFill>
                <a:latin typeface="Brush Script MT"/>
                <a:ea typeface="Batang"/>
              </a:rPr>
              <a:t>Czlonkinie</a:t>
            </a:r>
            <a:r>
              <a:rPr lang="pl-PL" sz="8000" dirty="0">
                <a:solidFill>
                  <a:schemeClr val="bg1"/>
                </a:solidFill>
                <a:latin typeface="Brush Script MT"/>
                <a:ea typeface="Batang"/>
              </a:rPr>
              <a:t> </a:t>
            </a:r>
            <a:r>
              <a:rPr lang="pl-PL" sz="8000" dirty="0" err="1">
                <a:solidFill>
                  <a:schemeClr val="bg1"/>
                </a:solidFill>
                <a:latin typeface="Brush Script MT"/>
                <a:ea typeface="Batang"/>
              </a:rPr>
              <a:t>Twice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690348" y="4031652"/>
            <a:ext cx="3776415" cy="20543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2200" i="1" dirty="0">
                <a:solidFill>
                  <a:srgbClr val="AB7A3A"/>
                </a:solidFill>
                <a:latin typeface="Franklin Gothic Demi Cond"/>
                <a:ea typeface="Batang"/>
              </a:rPr>
              <a:t>południowo-koreański </a:t>
            </a:r>
            <a:r>
              <a:rPr lang="pl-PL" sz="2200" i="1" dirty="0" err="1">
                <a:solidFill>
                  <a:srgbClr val="AB7A3A"/>
                </a:solidFill>
                <a:latin typeface="Franklin Gothic Demi Cond"/>
                <a:ea typeface="Batang"/>
              </a:rPr>
              <a:t>girlsband</a:t>
            </a:r>
            <a:endParaRPr lang="pl-PL" sz="2200" i="1" dirty="0" err="1">
              <a:solidFill>
                <a:srgbClr val="AB7A3A"/>
              </a:solidFill>
              <a:latin typeface="Franklin Gothic Demi Cond"/>
            </a:endParaRPr>
          </a:p>
        </p:txBody>
      </p:sp>
      <p:pic>
        <p:nvPicPr>
          <p:cNvPr id="5" name="Obraz 5" descr="Obraz zawierający osoba, para, pozujący, grupa&#10;&#10;Opis wygenerowany automatycznie">
            <a:extLst>
              <a:ext uri="{FF2B5EF4-FFF2-40B4-BE49-F238E27FC236}">
                <a16:creationId xmlns:a16="http://schemas.microsoft.com/office/drawing/2014/main" id="{902D1A33-80D6-4D4E-8EB6-89784DE45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" b="1"/>
          <a:stretch/>
        </p:blipFill>
        <p:spPr>
          <a:xfrm>
            <a:off x="603229" y="1625679"/>
            <a:ext cx="6402214" cy="360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4" name="Top left">
            <a:extLst>
              <a:ext uri="{FF2B5EF4-FFF2-40B4-BE49-F238E27FC236}">
                <a16:creationId xmlns:a16="http://schemas.microsoft.com/office/drawing/2014/main" id="{3530084A-AE46-40C3-AEC2-05AE51DBE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2EB1988D-D0C1-4769-952F-AFED38C2C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C51D1B66-2529-4A19-8440-105458F15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9754BAC8-DD8C-4971-9849-97F66DDEE9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551C64B0-B7BA-43EF-8165-A989D1EEC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3A9894D-475B-4629-9643-CEB6BEEF5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0E5E81DE-AC91-47A7-BCB7-F0C46AE19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182FC6CF-DCC9-469A-B15F-405E32C5B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1F1624A4-F120-495F-BCDC-908EAC4C13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74" name="Cross">
            <a:extLst>
              <a:ext uri="{FF2B5EF4-FFF2-40B4-BE49-F238E27FC236}">
                <a16:creationId xmlns:a16="http://schemas.microsoft.com/office/drawing/2014/main" id="{7486C3FB-E613-42EE-BB94-C836C35091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2A4D2DB4-ADC6-454F-88D2-920131F2B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DC9C2CC8-1779-42F6-95C3-C68E02716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" name="Tytuł 1">
            <a:extLst>
              <a:ext uri="{FF2B5EF4-FFF2-40B4-BE49-F238E27FC236}">
                <a16:creationId xmlns:a16="http://schemas.microsoft.com/office/drawing/2014/main" id="{43F9C475-C763-4D69-9E19-694964FEE0EA}"/>
              </a:ext>
            </a:extLst>
          </p:cNvPr>
          <p:cNvSpPr txBox="1">
            <a:spLocks/>
          </p:cNvSpPr>
          <p:nvPr/>
        </p:nvSpPr>
        <p:spPr>
          <a:xfrm>
            <a:off x="7461688" y="739158"/>
            <a:ext cx="3776416" cy="3155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000" dirty="0" err="1">
                <a:solidFill>
                  <a:srgbClr val="AB7A3A"/>
                </a:solidFill>
                <a:latin typeface="Brush Script MT"/>
                <a:ea typeface="Batang"/>
              </a:rPr>
              <a:t>Czlonkinie</a:t>
            </a:r>
            <a:r>
              <a:rPr lang="pl-PL" sz="8000" dirty="0">
                <a:solidFill>
                  <a:srgbClr val="AB7A3A"/>
                </a:solidFill>
                <a:latin typeface="Brush Script MT"/>
                <a:ea typeface="Batang"/>
              </a:rPr>
              <a:t> </a:t>
            </a:r>
            <a:r>
              <a:rPr lang="pl-PL" sz="8000" dirty="0" err="1">
                <a:solidFill>
                  <a:srgbClr val="AB7A3A"/>
                </a:solidFill>
                <a:latin typeface="Brush Script MT"/>
                <a:ea typeface="Batang"/>
              </a:rPr>
              <a:t>Twice</a:t>
            </a:r>
            <a:endParaRPr lang="pl-PL">
              <a:solidFill>
                <a:srgbClr val="AB7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3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92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05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D18C291-BE89-40D8-B708-5B06401C8790}"/>
              </a:ext>
            </a:extLst>
          </p:cNvPr>
          <p:cNvSpPr txBox="1"/>
          <p:nvPr/>
        </p:nvSpPr>
        <p:spPr>
          <a:xfrm>
            <a:off x="6203454" y="429153"/>
            <a:ext cx="4987488" cy="3728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  <a:cs typeface="Segoe UI"/>
            </a:endParaRPr>
          </a:p>
        </p:txBody>
      </p:sp>
      <p:pic>
        <p:nvPicPr>
          <p:cNvPr id="6" name="Obraz 6" descr="Obraz zawierający odzież, osoba&#10;&#10;Opis wygenerowany automatycznie">
            <a:extLst>
              <a:ext uri="{FF2B5EF4-FFF2-40B4-BE49-F238E27FC236}">
                <a16:creationId xmlns:a16="http://schemas.microsoft.com/office/drawing/2014/main" id="{5098DE93-60E2-4CEE-B68D-DBB347C4A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5" r="-1" b="29124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115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17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9125FE1-403A-46A5-8EFD-69F088A8DD51}"/>
              </a:ext>
            </a:extLst>
          </p:cNvPr>
          <p:cNvSpPr txBox="1"/>
          <p:nvPr/>
        </p:nvSpPr>
        <p:spPr>
          <a:xfrm>
            <a:off x="1115682" y="296173"/>
            <a:ext cx="898297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</p:txBody>
      </p:sp>
      <p:sp>
        <p:nvSpPr>
          <p:cNvPr id="126" name="pole tekstowe 1">
            <a:extLst>
              <a:ext uri="{FF2B5EF4-FFF2-40B4-BE49-F238E27FC236}">
                <a16:creationId xmlns:a16="http://schemas.microsoft.com/office/drawing/2014/main" id="{0119A058-267B-4387-84E4-E695F257A34F}"/>
              </a:ext>
            </a:extLst>
          </p:cNvPr>
          <p:cNvSpPr txBox="1"/>
          <p:nvPr/>
        </p:nvSpPr>
        <p:spPr>
          <a:xfrm>
            <a:off x="5498081" y="207212"/>
            <a:ext cx="6323161" cy="132343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8000" dirty="0">
              <a:solidFill>
                <a:schemeClr val="bg1"/>
              </a:solidFill>
              <a:latin typeface="Brush Script MT"/>
            </a:endParaRPr>
          </a:p>
        </p:txBody>
      </p:sp>
      <p:sp>
        <p:nvSpPr>
          <p:cNvPr id="72" name="pole tekstowe 71">
            <a:extLst>
              <a:ext uri="{FF2B5EF4-FFF2-40B4-BE49-F238E27FC236}">
                <a16:creationId xmlns:a16="http://schemas.microsoft.com/office/drawing/2014/main" id="{8FE22C5E-1532-4A20-B19D-CDD3AE1F0F82}"/>
              </a:ext>
            </a:extLst>
          </p:cNvPr>
          <p:cNvSpPr txBox="1"/>
          <p:nvPr/>
        </p:nvSpPr>
        <p:spPr>
          <a:xfrm>
            <a:off x="5541213" y="235966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Chou</a:t>
            </a:r>
            <a:r>
              <a:rPr lang="pl-PL" sz="8000" dirty="0">
                <a:solidFill>
                  <a:schemeClr val="bg1"/>
                </a:solidFill>
                <a:latin typeface="Brush Script MT"/>
              </a:rPr>
              <a:t> </a:t>
            </a:r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Tzuyu</a:t>
            </a:r>
            <a:endParaRPr lang="pl-PL" dirty="0" err="1">
              <a:solidFill>
                <a:schemeClr val="bg1"/>
              </a:solidFill>
            </a:endParaRPr>
          </a:p>
        </p:txBody>
      </p:sp>
      <p:sp>
        <p:nvSpPr>
          <p:cNvPr id="128" name="pole tekstowe 127">
            <a:extLst>
              <a:ext uri="{FF2B5EF4-FFF2-40B4-BE49-F238E27FC236}">
                <a16:creationId xmlns:a16="http://schemas.microsoft.com/office/drawing/2014/main" id="{66879B22-1E87-4589-A5B4-2226744F72E6}"/>
              </a:ext>
            </a:extLst>
          </p:cNvPr>
          <p:cNvSpPr txBox="1"/>
          <p:nvPr/>
        </p:nvSpPr>
        <p:spPr>
          <a:xfrm>
            <a:off x="5598722" y="207211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Chou</a:t>
            </a:r>
            <a:r>
              <a:rPr lang="pl-PL" sz="8000" dirty="0">
                <a:solidFill>
                  <a:srgbClr val="AB7A3A"/>
                </a:solidFill>
                <a:latin typeface="Brush Script MT"/>
              </a:rPr>
              <a:t> </a:t>
            </a:r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Tzuyu</a:t>
            </a:r>
            <a:endParaRPr lang="pl-PL" dirty="0" err="1">
              <a:solidFill>
                <a:srgbClr val="AB7A3A"/>
              </a:solidFill>
            </a:endParaRPr>
          </a:p>
        </p:txBody>
      </p:sp>
      <p:sp>
        <p:nvSpPr>
          <p:cNvPr id="73" name="pole tekstowe 72">
            <a:extLst>
              <a:ext uri="{FF2B5EF4-FFF2-40B4-BE49-F238E27FC236}">
                <a16:creationId xmlns:a16="http://schemas.microsoft.com/office/drawing/2014/main" id="{11EE05F7-8FD4-43CA-BD5B-DACF72DE24ED}"/>
              </a:ext>
            </a:extLst>
          </p:cNvPr>
          <p:cNvSpPr txBox="1"/>
          <p:nvPr/>
        </p:nvSpPr>
        <p:spPr>
          <a:xfrm>
            <a:off x="1115683" y="296174"/>
            <a:ext cx="4008407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Imię sceniczne: </a:t>
            </a:r>
            <a:r>
              <a:rPr lang="pl-PL" sz="2800" i="1" dirty="0" err="1">
                <a:solidFill>
                  <a:srgbClr val="AB7A3A"/>
                </a:solidFill>
                <a:latin typeface="Franklin Gothic Demi Cond"/>
                <a:cs typeface="Segoe UI"/>
              </a:rPr>
              <a:t>Tzuyu</a:t>
            </a: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Narodowość: Tajwanka</a:t>
            </a:r>
          </a:p>
          <a:p>
            <a:endParaRPr lang="en-US" sz="2800" dirty="0"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Urodziny: 14 czerwca 1999</a:t>
            </a: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Znak zodiaku: Bliźnięta</a:t>
            </a: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b="1" i="1" dirty="0">
                <a:solidFill>
                  <a:srgbClr val="AB7A3A"/>
                </a:solidFill>
                <a:latin typeface="Franklin Gothic Demi Cond"/>
                <a:cs typeface="Segoe UI"/>
              </a:rPr>
              <a:t>Pozycja w grupie: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 Główna tancerka, </a:t>
            </a:r>
            <a:r>
              <a:rPr lang="pl-PL" sz="2800" i="1" dirty="0" err="1">
                <a:solidFill>
                  <a:srgbClr val="AB7A3A"/>
                </a:solidFill>
                <a:latin typeface="Franklin Gothic Demi Cond"/>
                <a:cs typeface="Segoe UI"/>
              </a:rPr>
              <a:t>maknae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, </a:t>
            </a:r>
            <a:r>
              <a:rPr lang="pl-PL" sz="2800" i="1" dirty="0" err="1">
                <a:solidFill>
                  <a:srgbClr val="AB7A3A"/>
                </a:solidFill>
                <a:latin typeface="Franklin Gothic Demi Cond"/>
                <a:cs typeface="Segoe UI"/>
              </a:rPr>
              <a:t>visual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, wokalistka</a:t>
            </a:r>
          </a:p>
        </p:txBody>
      </p:sp>
    </p:spTree>
    <p:extLst>
      <p:ext uri="{BB962C8B-B14F-4D97-AF65-F5344CB8AC3E}">
        <p14:creationId xmlns:p14="http://schemas.microsoft.com/office/powerpoint/2010/main" val="151110156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D372117-1543-4CA0-BF55-0C1875F6A2C2}"/>
              </a:ext>
            </a:extLst>
          </p:cNvPr>
          <p:cNvSpPr txBox="1"/>
          <p:nvPr/>
        </p:nvSpPr>
        <p:spPr>
          <a:xfrm>
            <a:off x="3531080" y="2193986"/>
            <a:ext cx="512984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i="1" dirty="0">
                <a:solidFill>
                  <a:srgbClr val="AB7A3A"/>
                </a:solidFill>
                <a:latin typeface="Franklin Gothic Demi Cond"/>
              </a:rPr>
              <a:t>Zdjęcia użyte w prezentacji pochodzą z albumu TWICE o nazwie</a:t>
            </a:r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43036DD-2787-48C4-9246-199291CF3031}"/>
              </a:ext>
            </a:extLst>
          </p:cNvPr>
          <p:cNvSpPr txBox="1"/>
          <p:nvPr/>
        </p:nvSpPr>
        <p:spPr>
          <a:xfrm>
            <a:off x="3903992" y="3141992"/>
            <a:ext cx="517297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Feel</a:t>
            </a:r>
            <a:r>
              <a:rPr lang="pl-PL" sz="8000" dirty="0">
                <a:solidFill>
                  <a:schemeClr val="bg1"/>
                </a:solidFill>
                <a:latin typeface="Brush Script MT"/>
              </a:rPr>
              <a:t> Special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37480A3-9ED1-48DD-9C19-671370DC1918}"/>
              </a:ext>
            </a:extLst>
          </p:cNvPr>
          <p:cNvSpPr txBox="1"/>
          <p:nvPr/>
        </p:nvSpPr>
        <p:spPr>
          <a:xfrm>
            <a:off x="4019011" y="3141991"/>
            <a:ext cx="517297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Feel</a:t>
            </a:r>
            <a:r>
              <a:rPr lang="pl-PL" sz="8000" dirty="0">
                <a:solidFill>
                  <a:srgbClr val="AB7A3A"/>
                </a:solidFill>
                <a:latin typeface="Brush Script MT"/>
              </a:rPr>
              <a:t> Special</a:t>
            </a:r>
          </a:p>
        </p:txBody>
      </p:sp>
    </p:spTree>
    <p:extLst>
      <p:ext uri="{BB962C8B-B14F-4D97-AF65-F5344CB8AC3E}">
        <p14:creationId xmlns:p14="http://schemas.microsoft.com/office/powerpoint/2010/main" val="334932255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5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4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7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9" name="pole tekstowe 48">
            <a:extLst>
              <a:ext uri="{FF2B5EF4-FFF2-40B4-BE49-F238E27FC236}">
                <a16:creationId xmlns:a16="http://schemas.microsoft.com/office/drawing/2014/main" id="{9B72D1D5-59B9-432E-BA81-C28B475C3DDC}"/>
              </a:ext>
            </a:extLst>
          </p:cNvPr>
          <p:cNvSpPr txBox="1"/>
          <p:nvPr/>
        </p:nvSpPr>
        <p:spPr>
          <a:xfrm>
            <a:off x="1113869" y="544172"/>
            <a:ext cx="4556168" cy="55976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</a:pPr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</p:txBody>
      </p:sp>
      <p:pic>
        <p:nvPicPr>
          <p:cNvPr id="2" name="Obraz 2" descr="Obraz zawierający odzież, osoba, sukienka&#10;&#10;Opis wygenerowany automatycznie">
            <a:extLst>
              <a:ext uri="{FF2B5EF4-FFF2-40B4-BE49-F238E27FC236}">
                <a16:creationId xmlns:a16="http://schemas.microsoft.com/office/drawing/2014/main" id="{8F0AF3BE-79EA-46B5-A34B-43DAA036F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0" r="1" b="24501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147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49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633107A-BEA7-449F-9832-9EF8148B08EB}"/>
              </a:ext>
            </a:extLst>
          </p:cNvPr>
          <p:cNvSpPr txBox="1"/>
          <p:nvPr/>
        </p:nvSpPr>
        <p:spPr>
          <a:xfrm>
            <a:off x="5153908" y="-2166"/>
            <a:ext cx="4987488" cy="3728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7200" dirty="0">
              <a:solidFill>
                <a:schemeClr val="tx2"/>
              </a:solidFill>
              <a:latin typeface="Matura MT Script Capitals"/>
              <a:ea typeface="STXingkai"/>
              <a:cs typeface="Segoe UI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EDFACE38-E668-4CB0-B460-D0BFEB29B32F}"/>
              </a:ext>
            </a:extLst>
          </p:cNvPr>
          <p:cNvSpPr txBox="1"/>
          <p:nvPr/>
        </p:nvSpPr>
        <p:spPr>
          <a:xfrm>
            <a:off x="5498980" y="236867"/>
            <a:ext cx="622252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 sz="8000" dirty="0">
                <a:solidFill>
                  <a:schemeClr val="bg1"/>
                </a:solidFill>
                <a:latin typeface="Brush Script MT"/>
              </a:rPr>
              <a:t>Park </a:t>
            </a:r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Jihyo</a:t>
            </a:r>
            <a:endParaRPr lang="pl-PL" sz="8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E4B079C8-BA56-4411-9AE8-847BAFA3851F}"/>
              </a:ext>
            </a:extLst>
          </p:cNvPr>
          <p:cNvSpPr txBox="1"/>
          <p:nvPr/>
        </p:nvSpPr>
        <p:spPr>
          <a:xfrm>
            <a:off x="5555591" y="207213"/>
            <a:ext cx="399403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 sz="8000" dirty="0">
                <a:solidFill>
                  <a:srgbClr val="AB7A3A"/>
                </a:solidFill>
                <a:latin typeface="Brush Script MT"/>
              </a:rPr>
              <a:t>Park </a:t>
            </a:r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Jihyo</a:t>
            </a:r>
            <a:endParaRPr lang="pl-PL" sz="8000">
              <a:solidFill>
                <a:srgbClr val="AB7A3A"/>
              </a:solidFill>
              <a:latin typeface="Brush Script MT"/>
            </a:endParaRP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77281EE7-B30B-4ED3-B76C-85721120D86A}"/>
              </a:ext>
            </a:extLst>
          </p:cNvPr>
          <p:cNvSpPr txBox="1"/>
          <p:nvPr/>
        </p:nvSpPr>
        <p:spPr>
          <a:xfrm>
            <a:off x="1115683" y="296174"/>
            <a:ext cx="4727275" cy="69526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srgbClr val="AB7A3A"/>
                </a:solidFill>
                <a:latin typeface="Franklin Gothic Demi Cond"/>
              </a:rPr>
              <a:t>I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</a:rPr>
              <a:t>mię sceniczne: </a:t>
            </a:r>
            <a:r>
              <a:rPr lang="pl-PL" sz="2800" i="1" dirty="0" err="1">
                <a:solidFill>
                  <a:srgbClr val="AB7A3A"/>
                </a:solidFill>
                <a:latin typeface="Franklin Gothic Demi Cond"/>
              </a:rPr>
              <a:t>Jihyo</a:t>
            </a:r>
            <a:endParaRPr lang="pl-PL" sz="2800" dirty="0">
              <a:ea typeface="+mn-lt"/>
              <a:cs typeface="+mn-lt"/>
            </a:endParaRPr>
          </a:p>
          <a:p>
            <a:endParaRPr lang="pl-PL" sz="2800" dirty="0">
              <a:ea typeface="+mn-lt"/>
              <a:cs typeface="+mn-lt"/>
            </a:endParaRPr>
          </a:p>
          <a:p>
            <a:endParaRPr lang="en-US" sz="2800" dirty="0">
              <a:ea typeface="+mn-lt"/>
              <a:cs typeface="+mn-lt"/>
            </a:endParaRP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</a:rPr>
              <a:t>Narodowość: Koreanka</a:t>
            </a:r>
            <a:r>
              <a:rPr lang="en-US" sz="2800" dirty="0">
                <a:latin typeface="Franklin Gothic Demi Cond"/>
              </a:rPr>
              <a:t> </a:t>
            </a:r>
            <a:endParaRPr lang="en-US" sz="2800" dirty="0">
              <a:ea typeface="+mn-lt"/>
              <a:cs typeface="+mn-lt"/>
            </a:endParaRPr>
          </a:p>
          <a:p>
            <a:endParaRPr lang="en-US" sz="2800" dirty="0">
              <a:ea typeface="+mn-lt"/>
              <a:cs typeface="+mn-lt"/>
            </a:endParaRPr>
          </a:p>
          <a:p>
            <a:endParaRPr lang="en-US" sz="2800" dirty="0">
              <a:ea typeface="+mn-lt"/>
              <a:cs typeface="+mn-lt"/>
            </a:endParaRP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</a:rPr>
              <a:t>Urodziny: 1 lutego 1997</a:t>
            </a:r>
            <a:endParaRPr lang="en-US" sz="2800" dirty="0">
              <a:ea typeface="+mn-lt"/>
              <a:cs typeface="+mn-lt"/>
            </a:endParaRPr>
          </a:p>
          <a:p>
            <a:endParaRPr lang="pl-PL" sz="2800" dirty="0">
              <a:ea typeface="+mn-lt"/>
              <a:cs typeface="+mn-lt"/>
            </a:endParaRPr>
          </a:p>
          <a:p>
            <a:endParaRPr lang="en-US" sz="2800" dirty="0">
              <a:ea typeface="+mn-lt"/>
              <a:cs typeface="+mn-lt"/>
            </a:endParaRP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</a:rPr>
              <a:t>Znak zodiaku: Wodnik</a:t>
            </a:r>
            <a:endParaRPr lang="en-US" sz="2800" dirty="0">
              <a:ea typeface="+mn-lt"/>
              <a:cs typeface="+mn-lt"/>
            </a:endParaRPr>
          </a:p>
          <a:p>
            <a:endParaRPr lang="pl-PL" sz="2800" dirty="0">
              <a:ea typeface="+mn-lt"/>
              <a:cs typeface="+mn-lt"/>
            </a:endParaRPr>
          </a:p>
          <a:p>
            <a:endParaRPr lang="en-US" sz="2800" dirty="0">
              <a:ea typeface="+mn-lt"/>
              <a:cs typeface="+mn-lt"/>
            </a:endParaRPr>
          </a:p>
          <a:p>
            <a:r>
              <a:rPr lang="pl-PL" sz="2800" b="1" i="1" dirty="0">
                <a:solidFill>
                  <a:srgbClr val="AB7A3A"/>
                </a:solidFill>
                <a:latin typeface="Franklin Gothic Demi Cond"/>
              </a:rPr>
              <a:t>Pozycja w grupie: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</a:rPr>
              <a:t> Liderka i główna wokalistka</a:t>
            </a:r>
            <a:endParaRPr lang="pl-PL" sz="28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n-US" sz="2800" dirty="0">
              <a:ea typeface="+mn-lt"/>
              <a:cs typeface="+mn-lt"/>
            </a:endParaRPr>
          </a:p>
          <a:p>
            <a:pPr algn="l"/>
            <a:endParaRPr lang="pl-PL" dirty="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449988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8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3B1A7F4-F881-488B-8599-33DFE2B0EB85}"/>
              </a:ext>
            </a:extLst>
          </p:cNvPr>
          <p:cNvSpPr txBox="1"/>
          <p:nvPr/>
        </p:nvSpPr>
        <p:spPr>
          <a:xfrm>
            <a:off x="2939793" y="155984"/>
            <a:ext cx="4987488" cy="3728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endParaRPr lang="en-US" sz="8000" dirty="0">
              <a:solidFill>
                <a:schemeClr val="tx2"/>
              </a:solidFill>
              <a:latin typeface="Brush Script MT"/>
            </a:endParaRPr>
          </a:p>
        </p:txBody>
      </p:sp>
      <p:pic>
        <p:nvPicPr>
          <p:cNvPr id="2" name="Obraz 2" descr="Obraz zawierający bielizna&#10;&#10;Opis wygenerowany automatycznie">
            <a:extLst>
              <a:ext uri="{FF2B5EF4-FFF2-40B4-BE49-F238E27FC236}">
                <a16:creationId xmlns:a16="http://schemas.microsoft.com/office/drawing/2014/main" id="{74C837A6-F740-41A0-862B-BCDFEA34D8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3" r="-2" b="26936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48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0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2C859E1-48F8-42A5-ACB2-BD7D988F02A0}"/>
              </a:ext>
            </a:extLst>
          </p:cNvPr>
          <p:cNvSpPr txBox="1"/>
          <p:nvPr/>
        </p:nvSpPr>
        <p:spPr>
          <a:xfrm>
            <a:off x="1115683" y="281797"/>
            <a:ext cx="4626633" cy="6124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Imię sceniczne: </a:t>
            </a:r>
            <a:r>
              <a:rPr lang="pl-PL" sz="2800" i="1" dirty="0" err="1">
                <a:solidFill>
                  <a:srgbClr val="AB7A3A"/>
                </a:solidFill>
                <a:latin typeface="Franklin Gothic Demi Cond"/>
                <a:cs typeface="Segoe UI"/>
              </a:rPr>
              <a:t>Nayeon</a:t>
            </a:r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Narodowość: Koreanka</a:t>
            </a:r>
            <a:r>
              <a:rPr lang="en-US" sz="2800" dirty="0">
                <a:latin typeface="Franklin Gothic Demi Cond"/>
                <a:cs typeface="Segoe UI"/>
              </a:rPr>
              <a:t>​</a:t>
            </a:r>
          </a:p>
          <a:p>
            <a:endParaRPr lang="en-US" sz="2800" dirty="0"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Urodziny: 22 września 1995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Znak zodiaku: Panna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</a:p>
          <a:p>
            <a:r>
              <a:rPr lang="pl-PL" sz="2800" b="1" i="1" dirty="0">
                <a:solidFill>
                  <a:srgbClr val="AB7A3A"/>
                </a:solidFill>
                <a:latin typeface="Franklin Gothic Demi Cond"/>
                <a:cs typeface="Segoe UI"/>
              </a:rPr>
              <a:t>Pozycja w grupie: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 Główna wokalistka i główna tancerka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88BD65B-90C6-42A1-BBB7-8DFC777B3C24}"/>
              </a:ext>
            </a:extLst>
          </p:cNvPr>
          <p:cNvSpPr txBox="1"/>
          <p:nvPr/>
        </p:nvSpPr>
        <p:spPr>
          <a:xfrm>
            <a:off x="5555591" y="207213"/>
            <a:ext cx="399403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Brush Script MT"/>
              </a:rPr>
              <a:t>Im </a:t>
            </a:r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Nayeon</a:t>
            </a:r>
            <a:endParaRPr lang="pl-PL" dirty="0" err="1">
              <a:solidFill>
                <a:schemeClr val="bg1"/>
              </a:solidFill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9DCAE00E-FEB7-47B3-9B41-CCE4F4EED945}"/>
              </a:ext>
            </a:extLst>
          </p:cNvPr>
          <p:cNvSpPr txBox="1"/>
          <p:nvPr/>
        </p:nvSpPr>
        <p:spPr>
          <a:xfrm>
            <a:off x="5613100" y="207212"/>
            <a:ext cx="399403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>
                <a:solidFill>
                  <a:srgbClr val="AB7A3A"/>
                </a:solidFill>
                <a:latin typeface="Brush Script MT"/>
              </a:rPr>
              <a:t>Im </a:t>
            </a:r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Nayeon</a:t>
            </a:r>
            <a:endParaRPr lang="pl-PL" dirty="0" err="1"/>
          </a:p>
        </p:txBody>
      </p:sp>
    </p:spTree>
    <p:extLst>
      <p:ext uri="{BB962C8B-B14F-4D97-AF65-F5344CB8AC3E}">
        <p14:creationId xmlns:p14="http://schemas.microsoft.com/office/powerpoint/2010/main" val="128454064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8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BA9ADC9-7430-4A9D-8AF0-9D47E6010010}"/>
              </a:ext>
            </a:extLst>
          </p:cNvPr>
          <p:cNvSpPr txBox="1"/>
          <p:nvPr/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  <a:cs typeface="Segoe UI"/>
            </a:endParaRPr>
          </a:p>
        </p:txBody>
      </p:sp>
      <p:pic>
        <p:nvPicPr>
          <p:cNvPr id="2" name="Obraz 2" descr="Obraz zawierający odzież, ślub, osoba, wewnątrz&#10;&#10;Opis wygenerowany automatycznie">
            <a:extLst>
              <a:ext uri="{FF2B5EF4-FFF2-40B4-BE49-F238E27FC236}">
                <a16:creationId xmlns:a16="http://schemas.microsoft.com/office/drawing/2014/main" id="{8F07E924-5363-400F-846D-DAF6485A9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8498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48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0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6637473-4FE7-49E4-8FF9-8AAA114C3B1B}"/>
              </a:ext>
            </a:extLst>
          </p:cNvPr>
          <p:cNvSpPr txBox="1"/>
          <p:nvPr/>
        </p:nvSpPr>
        <p:spPr>
          <a:xfrm>
            <a:off x="1115683" y="281796"/>
            <a:ext cx="4037162" cy="6124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Imię sceniczne: </a:t>
            </a:r>
            <a:r>
              <a:rPr lang="pl-PL" sz="2800" i="1" dirty="0" err="1">
                <a:solidFill>
                  <a:srgbClr val="AB7A3A"/>
                </a:solidFill>
                <a:latin typeface="Franklin Gothic Demi Cond"/>
                <a:cs typeface="Segoe UI"/>
              </a:rPr>
              <a:t>Jongyeon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Narodowość: Koreanka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endParaRPr lang="en-US" sz="2800" dirty="0"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Urodziny: 1 listopada 1996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Znak zodiaku: Skorpion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</a:t>
            </a:r>
          </a:p>
          <a:p>
            <a:r>
              <a:rPr lang="pl-PL" sz="2800" b="1" i="1" dirty="0">
                <a:solidFill>
                  <a:srgbClr val="AB7A3A"/>
                </a:solidFill>
                <a:latin typeface="Franklin Gothic Demi Cond"/>
                <a:cs typeface="Segoe UI"/>
              </a:rPr>
              <a:t>Pozycja w grupie: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 Główna wokalistka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7F4A8E-544A-4BCB-8598-3AF154230D87}"/>
              </a:ext>
            </a:extLst>
          </p:cNvPr>
          <p:cNvSpPr txBox="1"/>
          <p:nvPr/>
        </p:nvSpPr>
        <p:spPr>
          <a:xfrm>
            <a:off x="5498081" y="207212"/>
            <a:ext cx="477040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Yoo</a:t>
            </a:r>
            <a:r>
              <a:rPr lang="pl-PL" sz="8000" dirty="0">
                <a:solidFill>
                  <a:schemeClr val="bg1"/>
                </a:solidFill>
                <a:latin typeface="Brush Script MT"/>
              </a:rPr>
              <a:t> </a:t>
            </a:r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Jeongyeon</a:t>
            </a:r>
            <a:endParaRPr lang="pl-PL" sz="8000" dirty="0">
              <a:solidFill>
                <a:schemeClr val="bg1"/>
              </a:solidFill>
              <a:latin typeface="Brush Script MT"/>
            </a:endParaRP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83E84F5D-1DDF-44FF-8705-825D1D3F8D26}"/>
              </a:ext>
            </a:extLst>
          </p:cNvPr>
          <p:cNvSpPr txBox="1"/>
          <p:nvPr/>
        </p:nvSpPr>
        <p:spPr>
          <a:xfrm>
            <a:off x="5541213" y="207211"/>
            <a:ext cx="477040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Yoo</a:t>
            </a:r>
            <a:r>
              <a:rPr lang="pl-PL" sz="8000" dirty="0">
                <a:solidFill>
                  <a:srgbClr val="AB7A3A"/>
                </a:solidFill>
                <a:latin typeface="Brush Script MT"/>
              </a:rPr>
              <a:t> </a:t>
            </a:r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Jeongyeon</a:t>
            </a:r>
          </a:p>
        </p:txBody>
      </p:sp>
    </p:spTree>
    <p:extLst>
      <p:ext uri="{BB962C8B-B14F-4D97-AF65-F5344CB8AC3E}">
        <p14:creationId xmlns:p14="http://schemas.microsoft.com/office/powerpoint/2010/main" val="120802736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8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F89F70D-96BD-4961-A54A-C61BB49F174B}"/>
              </a:ext>
            </a:extLst>
          </p:cNvPr>
          <p:cNvSpPr txBox="1"/>
          <p:nvPr/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  <a:cs typeface="Segoe UI"/>
            </a:endParaRPr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5DC94F12-4BA1-4ACD-AFA3-6642BDCD0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25" r="-2" b="23873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48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0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E213D8-D20A-4988-B7D4-9C7DDB4F84EC}"/>
              </a:ext>
            </a:extLst>
          </p:cNvPr>
          <p:cNvSpPr txBox="1"/>
          <p:nvPr/>
        </p:nvSpPr>
        <p:spPr>
          <a:xfrm>
            <a:off x="1115682" y="296173"/>
            <a:ext cx="4094671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Imię sceniczne: </a:t>
            </a:r>
            <a:r>
              <a:rPr lang="pl-PL" sz="2800" i="1" dirty="0" err="1">
                <a:solidFill>
                  <a:srgbClr val="AB7A3A"/>
                </a:solidFill>
                <a:latin typeface="Franklin Gothic Demi Cond"/>
                <a:cs typeface="Segoe UI"/>
              </a:rPr>
              <a:t>Momo</a:t>
            </a:r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Narodowość: Japonka</a:t>
            </a:r>
            <a:endParaRPr lang="en-US" sz="2800" dirty="0"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endParaRPr lang="en-US" sz="2800" dirty="0">
              <a:latin typeface="Franklin Gothic Demi Cond"/>
              <a:cs typeface="Segoe UI"/>
            </a:endParaRP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Urodziny: 9 listopada 1996</a:t>
            </a:r>
            <a:endParaRPr lang="en-US" sz="2800" dirty="0"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endParaRPr lang="en-US" sz="2800" dirty="0">
              <a:solidFill>
                <a:srgbClr val="000000"/>
              </a:solidFill>
              <a:latin typeface="Franklin Gothic Demi Cond"/>
              <a:cs typeface="Segoe UI"/>
            </a:endParaRP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Znak zodiaku: Skorpion</a:t>
            </a:r>
            <a:endParaRPr lang="en-US" sz="2800" dirty="0"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endParaRPr lang="en-US" sz="2800" dirty="0">
              <a:solidFill>
                <a:srgbClr val="000000"/>
              </a:solidFill>
              <a:latin typeface="Franklin Gothic Demi Cond"/>
              <a:cs typeface="Segoe UI"/>
            </a:endParaRPr>
          </a:p>
          <a:p>
            <a:r>
              <a:rPr lang="pl-PL" sz="2800" b="1" i="1" dirty="0">
                <a:solidFill>
                  <a:srgbClr val="AB7A3A"/>
                </a:solidFill>
                <a:latin typeface="Franklin Gothic Demi Cond"/>
                <a:cs typeface="Segoe UI"/>
              </a:rPr>
              <a:t>Pozycja w grupie: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 Główna tancerka, wokalistka i raperka</a:t>
            </a:r>
            <a:endParaRPr lang="en-US" sz="2800" dirty="0">
              <a:latin typeface="Franklin Gothic Demi Cond"/>
              <a:cs typeface="Segoe U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FA73406-59BC-4B4C-B3AE-8637B9F84A9E}"/>
              </a:ext>
            </a:extLst>
          </p:cNvPr>
          <p:cNvSpPr txBox="1"/>
          <p:nvPr/>
        </p:nvSpPr>
        <p:spPr>
          <a:xfrm>
            <a:off x="5498081" y="207212"/>
            <a:ext cx="477040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Hirai</a:t>
            </a:r>
            <a:r>
              <a:rPr lang="pl-PL" sz="8000" dirty="0">
                <a:solidFill>
                  <a:schemeClr val="bg1"/>
                </a:solidFill>
                <a:latin typeface="Brush Script MT"/>
              </a:rPr>
              <a:t> </a:t>
            </a:r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Momo</a:t>
            </a:r>
            <a:endParaRPr lang="pl-PL" dirty="0" err="1"/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0F2E9823-E88E-402C-B00B-15741D9DB2D9}"/>
              </a:ext>
            </a:extLst>
          </p:cNvPr>
          <p:cNvSpPr txBox="1"/>
          <p:nvPr/>
        </p:nvSpPr>
        <p:spPr>
          <a:xfrm>
            <a:off x="5541213" y="207211"/>
            <a:ext cx="477040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Hirai</a:t>
            </a:r>
            <a:r>
              <a:rPr lang="pl-PL" sz="8000" dirty="0">
                <a:solidFill>
                  <a:srgbClr val="AB7A3A"/>
                </a:solidFill>
                <a:latin typeface="Brush Script MT"/>
              </a:rPr>
              <a:t> </a:t>
            </a:r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Momo</a:t>
            </a:r>
            <a:endParaRPr lang="pl-PL" dirty="0" err="1">
              <a:solidFill>
                <a:srgbClr val="AB7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4591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9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94CED10-9594-4780-AC40-A3A69AC50B4A}"/>
              </a:ext>
            </a:extLst>
          </p:cNvPr>
          <p:cNvSpPr txBox="1"/>
          <p:nvPr/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  <a:cs typeface="Segoe UI"/>
            </a:endParaRP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B75578E6-3B93-46E8-8431-DCC1BEB24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44" r="-2" b="12554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49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1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F7B83D9-ABE5-49F5-BE57-754FF7A1FC1C}"/>
              </a:ext>
            </a:extLst>
          </p:cNvPr>
          <p:cNvSpPr txBox="1"/>
          <p:nvPr/>
        </p:nvSpPr>
        <p:spPr>
          <a:xfrm>
            <a:off x="1115683" y="296174"/>
            <a:ext cx="4281575" cy="61247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Imię sceniczne: Sana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Narodowość: Japonka</a:t>
            </a:r>
            <a:endParaRPr lang="en-US" sz="2800" dirty="0">
              <a:solidFill>
                <a:srgbClr val="000000"/>
              </a:solidFill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Urodziny: 29 grudnia 1996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Znak zodiaku: Koziorożec</a:t>
            </a:r>
            <a:endParaRPr lang="en-US" sz="2800" dirty="0">
              <a:solidFill>
                <a:srgbClr val="000000"/>
              </a:solidFill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b="1" i="1" dirty="0">
                <a:solidFill>
                  <a:srgbClr val="AB7A3A"/>
                </a:solidFill>
                <a:latin typeface="Franklin Gothic Demi Cond"/>
                <a:cs typeface="Segoe UI"/>
              </a:rPr>
              <a:t>Pozycja w grupie: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 Wokalistka pomocnicza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7ECD4BE-F27F-4B4A-9DFA-5F8571F6F92E}"/>
              </a:ext>
            </a:extLst>
          </p:cNvPr>
          <p:cNvSpPr txBox="1"/>
          <p:nvPr/>
        </p:nvSpPr>
        <p:spPr>
          <a:xfrm>
            <a:off x="5498081" y="207212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Minatozaki</a:t>
            </a:r>
            <a:r>
              <a:rPr lang="pl-PL" sz="8000" dirty="0">
                <a:solidFill>
                  <a:schemeClr val="bg1"/>
                </a:solidFill>
                <a:latin typeface="Brush Script MT"/>
              </a:rPr>
              <a:t> Sana</a:t>
            </a:r>
          </a:p>
        </p:txBody>
      </p:sp>
      <p:sp>
        <p:nvSpPr>
          <p:cNvPr id="61" name="pole tekstowe 60">
            <a:extLst>
              <a:ext uri="{FF2B5EF4-FFF2-40B4-BE49-F238E27FC236}">
                <a16:creationId xmlns:a16="http://schemas.microsoft.com/office/drawing/2014/main" id="{99E50B71-E922-4DF7-8DC3-984B2949C306}"/>
              </a:ext>
            </a:extLst>
          </p:cNvPr>
          <p:cNvSpPr txBox="1"/>
          <p:nvPr/>
        </p:nvSpPr>
        <p:spPr>
          <a:xfrm>
            <a:off x="5541213" y="207211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Minatozaki</a:t>
            </a:r>
            <a:r>
              <a:rPr lang="pl-PL" sz="8000" dirty="0">
                <a:solidFill>
                  <a:srgbClr val="AB7A3A"/>
                </a:solidFill>
                <a:latin typeface="Brush Script MT"/>
              </a:rPr>
              <a:t> Sana</a:t>
            </a:r>
          </a:p>
        </p:txBody>
      </p:sp>
    </p:spTree>
    <p:extLst>
      <p:ext uri="{BB962C8B-B14F-4D97-AF65-F5344CB8AC3E}">
        <p14:creationId xmlns:p14="http://schemas.microsoft.com/office/powerpoint/2010/main" val="380567140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8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0720575-23E3-49EC-B117-B6643AD9A22C}"/>
              </a:ext>
            </a:extLst>
          </p:cNvPr>
          <p:cNvSpPr txBox="1"/>
          <p:nvPr/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  <a:cs typeface="Segoe UI"/>
            </a:endParaRPr>
          </a:p>
        </p:txBody>
      </p:sp>
      <p:pic>
        <p:nvPicPr>
          <p:cNvPr id="2" name="Obraz 2" descr="Obraz zawierający odzież, zewnętrzne, peruka, bielizna&#10;&#10;Opis wygenerowany automatycznie">
            <a:extLst>
              <a:ext uri="{FF2B5EF4-FFF2-40B4-BE49-F238E27FC236}">
                <a16:creationId xmlns:a16="http://schemas.microsoft.com/office/drawing/2014/main" id="{8B71C4B8-F3A2-4E60-BE1A-2007B688E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8498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48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0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FBD666E-4945-4A7F-972A-5674D1DEC6FF}"/>
              </a:ext>
            </a:extLst>
          </p:cNvPr>
          <p:cNvSpPr txBox="1"/>
          <p:nvPr/>
        </p:nvSpPr>
        <p:spPr>
          <a:xfrm>
            <a:off x="1115683" y="296173"/>
            <a:ext cx="4022784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Imię sceniczne: Mina</a:t>
            </a: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Narodowość: Japonka</a:t>
            </a:r>
            <a:endParaRPr lang="en-US" sz="2800" dirty="0">
              <a:solidFill>
                <a:srgbClr val="000000"/>
              </a:solidFill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Urodziny: 24 marca 1997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Znak zodiaku: Baran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b="1" i="1" dirty="0">
                <a:solidFill>
                  <a:srgbClr val="AB7A3A"/>
                </a:solidFill>
                <a:latin typeface="Franklin Gothic Demi Cond"/>
                <a:cs typeface="Segoe UI"/>
              </a:rPr>
              <a:t>Pozycja w grupie: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 Główna tancerka i wokalistka pomocnicza</a:t>
            </a:r>
            <a:endParaRPr lang="en-US" sz="2800" dirty="0">
              <a:latin typeface="Franklin Gothic Demi Cond"/>
              <a:cs typeface="Segoe U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83814DF-67F4-4F1D-A808-52BA22428BF5}"/>
              </a:ext>
            </a:extLst>
          </p:cNvPr>
          <p:cNvSpPr txBox="1"/>
          <p:nvPr/>
        </p:nvSpPr>
        <p:spPr>
          <a:xfrm>
            <a:off x="5498081" y="207212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Myoui</a:t>
            </a:r>
            <a:r>
              <a:rPr lang="pl-PL" sz="8000" dirty="0">
                <a:solidFill>
                  <a:schemeClr val="bg1"/>
                </a:solidFill>
                <a:latin typeface="Brush Script MT"/>
              </a:rPr>
              <a:t> Mina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8BEA2CF3-C2B1-48A6-BCA0-2E06E5EF8ED0}"/>
              </a:ext>
            </a:extLst>
          </p:cNvPr>
          <p:cNvSpPr txBox="1"/>
          <p:nvPr/>
        </p:nvSpPr>
        <p:spPr>
          <a:xfrm>
            <a:off x="5541212" y="207212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Myoui</a:t>
            </a:r>
            <a:r>
              <a:rPr lang="pl-PL" sz="8000" dirty="0">
                <a:solidFill>
                  <a:srgbClr val="AB7A3A"/>
                </a:solidFill>
                <a:latin typeface="Brush Script MT"/>
              </a:rPr>
              <a:t> Mina</a:t>
            </a:r>
          </a:p>
        </p:txBody>
      </p:sp>
    </p:spTree>
    <p:extLst>
      <p:ext uri="{BB962C8B-B14F-4D97-AF65-F5344CB8AC3E}">
        <p14:creationId xmlns:p14="http://schemas.microsoft.com/office/powerpoint/2010/main" val="11277492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8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50609B6-A3DA-46BE-8A1E-099366834A99}"/>
              </a:ext>
            </a:extLst>
          </p:cNvPr>
          <p:cNvSpPr txBox="1"/>
          <p:nvPr/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  <a:cs typeface="Segoe UI"/>
            </a:endParaRPr>
          </a:p>
        </p:txBody>
      </p:sp>
      <p:pic>
        <p:nvPicPr>
          <p:cNvPr id="2" name="Obraz 2" descr="Obraz zawierający odzież, wewnątrz&#10;&#10;Opis wygenerowany automatycznie">
            <a:extLst>
              <a:ext uri="{FF2B5EF4-FFF2-40B4-BE49-F238E27FC236}">
                <a16:creationId xmlns:a16="http://schemas.microsoft.com/office/drawing/2014/main" id="{055B2273-7A1E-48A4-91AD-B7ECF59A07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50" r="-2" b="16748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48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0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340DED3-84AC-442D-B526-5B0E1E379E44}"/>
              </a:ext>
            </a:extLst>
          </p:cNvPr>
          <p:cNvSpPr txBox="1"/>
          <p:nvPr/>
        </p:nvSpPr>
        <p:spPr>
          <a:xfrm>
            <a:off x="1115683" y="296174"/>
            <a:ext cx="3979652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Imię sceniczne: </a:t>
            </a:r>
            <a:r>
              <a:rPr lang="pl-PL" sz="2800" i="1" dirty="0" err="1">
                <a:solidFill>
                  <a:srgbClr val="AB7A3A"/>
                </a:solidFill>
                <a:latin typeface="Franklin Gothic Demi Cond"/>
                <a:cs typeface="Segoe UI"/>
              </a:rPr>
              <a:t>Dahyun</a:t>
            </a:r>
            <a:endParaRPr lang="pl-PL" sz="2800" i="1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Narodowość: Koreanka</a:t>
            </a:r>
            <a:r>
              <a:rPr lang="en-US" sz="2800" dirty="0">
                <a:latin typeface="Franklin Gothic Demi Cond"/>
                <a:cs typeface="Segoe UI"/>
              </a:rPr>
              <a:t>​​​</a:t>
            </a:r>
          </a:p>
          <a:p>
            <a:endParaRPr lang="en-US" sz="2800" dirty="0"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Urodziny: 128 maja 1998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Znak zodiaku: Bliźnięta</a:t>
            </a:r>
            <a:endParaRPr lang="en-US" sz="2800" dirty="0"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b="1" i="1" dirty="0">
                <a:solidFill>
                  <a:srgbClr val="AB7A3A"/>
                </a:solidFill>
                <a:latin typeface="Franklin Gothic Demi Cond"/>
                <a:cs typeface="Segoe UI"/>
              </a:rPr>
              <a:t>Pozycja w grupie: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 Główna raperka i wokalistka pomocnicza</a:t>
            </a:r>
            <a:endParaRPr lang="en-US" sz="2800" dirty="0">
              <a:latin typeface="Franklin Gothic Demi Cond"/>
              <a:cs typeface="Segoe U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8CD9E39-CA08-45D5-9E68-F38A65ED04D5}"/>
              </a:ext>
            </a:extLst>
          </p:cNvPr>
          <p:cNvSpPr txBox="1"/>
          <p:nvPr/>
        </p:nvSpPr>
        <p:spPr>
          <a:xfrm>
            <a:off x="5498081" y="207212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>
                <a:solidFill>
                  <a:schemeClr val="bg1"/>
                </a:solidFill>
                <a:latin typeface="Brush Script MT"/>
              </a:rPr>
              <a:t>Kim </a:t>
            </a:r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Dahyun</a:t>
            </a:r>
            <a:endParaRPr lang="pl-PL" dirty="0" err="1"/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A7A17960-25F2-4E97-866D-E5E0E6E91B20}"/>
              </a:ext>
            </a:extLst>
          </p:cNvPr>
          <p:cNvSpPr txBox="1"/>
          <p:nvPr/>
        </p:nvSpPr>
        <p:spPr>
          <a:xfrm>
            <a:off x="5541213" y="207211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>
                <a:solidFill>
                  <a:srgbClr val="AB7A3A"/>
                </a:solidFill>
                <a:latin typeface="Brush Script MT"/>
              </a:rPr>
              <a:t>Kim </a:t>
            </a:r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Dahyun</a:t>
            </a:r>
            <a:endParaRPr lang="pl-PL" dirty="0" err="1">
              <a:solidFill>
                <a:srgbClr val="AB7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3058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38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" name="Obraz 2" descr="Obraz zawierający odzież, wewnątrz, sukienka, pozujący&#10;&#10;Opis wygenerowany automatycznie">
            <a:extLst>
              <a:ext uri="{FF2B5EF4-FFF2-40B4-BE49-F238E27FC236}">
                <a16:creationId xmlns:a16="http://schemas.microsoft.com/office/drawing/2014/main" id="{242DF14A-47C0-4B31-B1E0-AC6BEBDA7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5" r="-2" b="18873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48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0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7D0C16-8F95-4393-9DF6-98879E81B996}"/>
              </a:ext>
            </a:extLst>
          </p:cNvPr>
          <p:cNvSpPr txBox="1"/>
          <p:nvPr/>
        </p:nvSpPr>
        <p:spPr>
          <a:xfrm>
            <a:off x="1115683" y="296174"/>
            <a:ext cx="4008407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Imię sceniczne: </a:t>
            </a:r>
            <a:r>
              <a:rPr lang="pl-PL" sz="2800" i="1" err="1">
                <a:solidFill>
                  <a:srgbClr val="AB7A3A"/>
                </a:solidFill>
                <a:latin typeface="Franklin Gothic Demi Cond"/>
                <a:cs typeface="Segoe UI"/>
              </a:rPr>
              <a:t>Chaeyoung</a:t>
            </a:r>
            <a:endParaRPr lang="pl-PL" sz="2800" i="1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Narodowość: Koreanka</a:t>
            </a:r>
            <a:r>
              <a:rPr lang="en-US" sz="2800" dirty="0">
                <a:latin typeface="Franklin Gothic Demi Cond"/>
                <a:cs typeface="Segoe UI"/>
              </a:rPr>
              <a:t>​​​</a:t>
            </a:r>
          </a:p>
          <a:p>
            <a:endParaRPr lang="en-US" sz="2800" dirty="0"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Urodziny: 23 kwietnia 1999</a:t>
            </a: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dirty="0">
                <a:latin typeface="Franklin Gothic Demi Cond"/>
                <a:cs typeface="Segoe UI"/>
              </a:rPr>
              <a:t>​</a:t>
            </a:r>
            <a:r>
              <a:rPr lang="en-US" sz="2800" dirty="0">
                <a:latin typeface="Franklin Gothic Demi Cond"/>
                <a:cs typeface="Segoe UI"/>
              </a:rPr>
              <a:t>​​</a:t>
            </a:r>
          </a:p>
          <a:p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Znak zodiaku: Byk</a:t>
            </a: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endParaRPr lang="pl-PL" sz="2800" i="1" dirty="0">
              <a:solidFill>
                <a:srgbClr val="AB7A3A"/>
              </a:solidFill>
              <a:latin typeface="Franklin Gothic Demi Cond"/>
              <a:cs typeface="Segoe UI"/>
            </a:endParaRPr>
          </a:p>
          <a:p>
            <a:r>
              <a:rPr lang="pl-PL" sz="2800" b="1" i="1" dirty="0">
                <a:solidFill>
                  <a:srgbClr val="AB7A3A"/>
                </a:solidFill>
                <a:latin typeface="Franklin Gothic Demi Cond"/>
                <a:cs typeface="Segoe UI"/>
              </a:rPr>
              <a:t>Pozycja w grupie:</a:t>
            </a:r>
            <a:r>
              <a:rPr lang="pl-PL" sz="2800" i="1" dirty="0">
                <a:solidFill>
                  <a:srgbClr val="AB7A3A"/>
                </a:solidFill>
                <a:latin typeface="Franklin Gothic Demi Cond"/>
                <a:cs typeface="Segoe UI"/>
              </a:rPr>
              <a:t> Główna raperka i wokalistka dodatkowa</a:t>
            </a:r>
            <a:endParaRPr lang="en-US" sz="2800" dirty="0">
              <a:latin typeface="Franklin Gothic Demi Cond"/>
              <a:cs typeface="Segoe U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64AB616E-6989-43D6-AC7A-6D63C012791E}"/>
              </a:ext>
            </a:extLst>
          </p:cNvPr>
          <p:cNvSpPr txBox="1"/>
          <p:nvPr/>
        </p:nvSpPr>
        <p:spPr>
          <a:xfrm>
            <a:off x="5498081" y="207212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Son</a:t>
            </a:r>
            <a:r>
              <a:rPr lang="pl-PL" sz="8000" dirty="0">
                <a:solidFill>
                  <a:schemeClr val="bg1"/>
                </a:solidFill>
                <a:latin typeface="Brush Script MT"/>
              </a:rPr>
              <a:t> </a:t>
            </a:r>
            <a:r>
              <a:rPr lang="pl-PL" sz="8000" dirty="0" err="1">
                <a:solidFill>
                  <a:schemeClr val="bg1"/>
                </a:solidFill>
                <a:latin typeface="Brush Script MT"/>
              </a:rPr>
              <a:t>Chaeyoung</a:t>
            </a:r>
          </a:p>
        </p:txBody>
      </p:sp>
      <p:sp>
        <p:nvSpPr>
          <p:cNvPr id="59" name="pole tekstowe 58">
            <a:extLst>
              <a:ext uri="{FF2B5EF4-FFF2-40B4-BE49-F238E27FC236}">
                <a16:creationId xmlns:a16="http://schemas.microsoft.com/office/drawing/2014/main" id="{B3F3463E-7217-4EED-92C4-3F616E091FFF}"/>
              </a:ext>
            </a:extLst>
          </p:cNvPr>
          <p:cNvSpPr txBox="1"/>
          <p:nvPr/>
        </p:nvSpPr>
        <p:spPr>
          <a:xfrm>
            <a:off x="5541213" y="235966"/>
            <a:ext cx="632316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Son</a:t>
            </a:r>
            <a:r>
              <a:rPr lang="pl-PL" sz="8000" dirty="0">
                <a:solidFill>
                  <a:srgbClr val="AB7A3A"/>
                </a:solidFill>
                <a:latin typeface="Brush Script MT"/>
              </a:rPr>
              <a:t> </a:t>
            </a:r>
            <a:r>
              <a:rPr lang="pl-PL" sz="8000" dirty="0" err="1">
                <a:solidFill>
                  <a:srgbClr val="AB7A3A"/>
                </a:solidFill>
                <a:latin typeface="Brush Script MT"/>
              </a:rPr>
              <a:t>Chaeyoung</a:t>
            </a:r>
            <a:endParaRPr lang="pl-PL" sz="8000" dirty="0">
              <a:solidFill>
                <a:srgbClr val="AB7A3A"/>
              </a:solidFill>
              <a:latin typeface="Brush Script MT"/>
            </a:endParaRPr>
          </a:p>
        </p:txBody>
      </p:sp>
    </p:spTree>
    <p:extLst>
      <p:ext uri="{BB962C8B-B14F-4D97-AF65-F5344CB8AC3E}">
        <p14:creationId xmlns:p14="http://schemas.microsoft.com/office/powerpoint/2010/main" val="32135357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ExploreVTI</vt:lpstr>
      <vt:lpstr>Czlonkinie Twice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362</cp:revision>
  <dcterms:created xsi:type="dcterms:W3CDTF">2021-02-11T12:59:57Z</dcterms:created>
  <dcterms:modified xsi:type="dcterms:W3CDTF">2021-02-11T14:27:27Z</dcterms:modified>
</cp:coreProperties>
</file>